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3" autoAdjust="0"/>
    <p:restoredTop sz="93447" autoAdjust="0"/>
  </p:normalViewPr>
  <p:slideViewPr>
    <p:cSldViewPr snapToGrid="0">
      <p:cViewPr>
        <p:scale>
          <a:sx n="66" d="100"/>
          <a:sy n="66"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8DB320-D904-D3F0-6A6A-E856E4E6937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F0FBBB4-EC9A-9B1F-3F1B-8BB46F521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57F5D30-2994-840F-2D7D-2C620806B019}"/>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B742D499-630A-7FF1-EDEE-42036011D6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74B2A9-1651-2AFA-0AD9-AA4B83417653}"/>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2425217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93BA4-36E7-047E-5659-F100818BD8D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1824E1-EE3B-B67F-FE7F-18A9B23356D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4D3C09-E393-490E-16C2-925FE9549BB0}"/>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4C3D06E9-EF47-4AAC-9FB3-3F89CF6D7F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4F4CEE-0BC1-63B1-DFF9-F7CB112836FF}"/>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365498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14EE995-9D1B-D93C-3BBE-B3D67931205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AA8941A-A669-7ABC-29C7-41DB8638956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9215C7-025B-CA75-AE15-2E031DFB27B1}"/>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FEE4B2FE-18F6-6F4B-EF7F-9A69F0AA0E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73C9C8-45BB-64B3-4B4D-83AD1B36A400}"/>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1145935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EA38D9-0066-0DEA-06BC-3F03C5A34AD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7E7902-1429-2B33-6FF5-E5875EC253E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181173-FAEF-8567-C516-9AB879599E24}"/>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FD608C0F-AFD4-C9EC-ADB2-AB0CB7CA7C7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9843F3-4920-5BD2-263E-25229B0D640A}"/>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77974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4C1B93-8C4D-09B8-4CD0-B6AAB3CEB77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C228732-6F8C-BC8C-C1A3-C780B72B0B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BF5290-4799-D23B-0D4F-F5DBA7C7752F}"/>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666F3877-4B8A-D5DD-46B5-A864374BC2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79649E-BA5A-626B-04B0-46D094CE63B6}"/>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1798274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654091-4D44-BAE0-9A4F-52AB13DCCE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ACE267-3CB8-557D-D497-D54DBC92989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3D52C6-15E6-D10F-3448-BAF46DFEE3A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D61E967-E9D0-0229-C9B4-EF6E28B197A2}"/>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3870615B-4377-545D-A8D2-FFCB9BA4FCB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0F2F79-C249-4694-3A8C-5011C706000D}"/>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207514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0E59A-C647-EED4-2334-B80C8F98DA1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41AF9F-65B3-22A4-10F2-27E32600D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F6072E9-15C4-7E36-3DB4-A94DE87A25D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4A06CB-E467-18B7-79BB-326CF2F14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5DDD29-90DD-C226-3537-95AA9A701D8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166B42-D02B-A890-3D85-81E1068CF680}"/>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8" name="フッター プレースホルダー 7">
            <a:extLst>
              <a:ext uri="{FF2B5EF4-FFF2-40B4-BE49-F238E27FC236}">
                <a16:creationId xmlns:a16="http://schemas.microsoft.com/office/drawing/2014/main" id="{C8F94C5A-C1F6-D740-A38E-B0E76C953E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191C5E-D702-07E6-FB34-54929D856102}"/>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883433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E2D49-C126-76BA-7EE4-4EC38BAF84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C9E3AC5-287E-1AC1-520A-0421450D5045}"/>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4" name="フッター プレースホルダー 3">
            <a:extLst>
              <a:ext uri="{FF2B5EF4-FFF2-40B4-BE49-F238E27FC236}">
                <a16:creationId xmlns:a16="http://schemas.microsoft.com/office/drawing/2014/main" id="{9FF3AA39-1FFA-0ECC-B5C2-7CF93820FE9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CFEF898-B98C-2394-2D7F-63769D52969E}"/>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328678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C17F2DC-15DB-6A6E-18F9-BACE1D71356A}"/>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3" name="フッター プレースホルダー 2">
            <a:extLst>
              <a:ext uri="{FF2B5EF4-FFF2-40B4-BE49-F238E27FC236}">
                <a16:creationId xmlns:a16="http://schemas.microsoft.com/office/drawing/2014/main" id="{5F136E42-60DB-9550-F5B3-AAD5768BD9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10313E7-31EF-C51D-C229-7206E857A0F0}"/>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419047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6091C-BA79-5679-126F-9376ED972F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013828-46B5-E37D-20D6-0FDE7C08BB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5D40BD2-B075-029D-974F-04B383162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04FC9A-8EE6-56B4-A68C-90AA395F0BBA}"/>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3E74AC70-7BB4-4A00-66FB-B83E75CED1E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0936DAD-688E-5EE0-A6AF-D9D590F63C32}"/>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299992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04ED1-7426-C125-32E0-A519D84FE2D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378DC1B-6466-B848-6137-7325B9EC0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8C0AC1E-20EC-A5F7-3D21-F17259777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2BB85D8-CF4A-5904-1885-5040C8AF74D1}"/>
              </a:ext>
            </a:extLst>
          </p:cNvPr>
          <p:cNvSpPr>
            <a:spLocks noGrp="1"/>
          </p:cNvSpPr>
          <p:nvPr>
            <p:ph type="dt" sz="half" idx="10"/>
          </p:nvPr>
        </p:nvSpPr>
        <p:spPr/>
        <p:txBody>
          <a:bodyPr/>
          <a:lstStyle/>
          <a:p>
            <a:fld id="{B1803B74-A9D3-4008-B06A-420F3FD55110}"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3131818D-8056-A7FA-2A47-59DA297BD5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935D926-CEA2-3EB1-1947-CF8724A725D2}"/>
              </a:ext>
            </a:extLst>
          </p:cNvPr>
          <p:cNvSpPr>
            <a:spLocks noGrp="1"/>
          </p:cNvSpPr>
          <p:nvPr>
            <p:ph type="sldNum" sz="quarter" idx="12"/>
          </p:nvPr>
        </p:nvSpPr>
        <p:spPr/>
        <p:txBody>
          <a:body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94965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F0BEAF5-89E0-1EF0-A4F1-D738D42669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3CE63EF-A328-077C-17E5-C5EEEC96E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B910DA-385D-EF69-E87E-71F570FC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803B74-A9D3-4008-B06A-420F3FD55110}"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92E0762C-2DA2-3BA1-33E0-FAF2EAF59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0A25B4-D9F0-7E9D-1BB1-EC34D3820B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C7A09-8A3E-4A23-8618-4F708B98EE0B}" type="slidenum">
              <a:rPr kumimoji="1" lang="ja-JP" altLang="en-US" smtClean="0"/>
              <a:t>‹#›</a:t>
            </a:fld>
            <a:endParaRPr kumimoji="1" lang="ja-JP" altLang="en-US"/>
          </a:p>
        </p:txBody>
      </p:sp>
    </p:spTree>
    <p:extLst>
      <p:ext uri="{BB962C8B-B14F-4D97-AF65-F5344CB8AC3E}">
        <p14:creationId xmlns:p14="http://schemas.microsoft.com/office/powerpoint/2010/main" val="541610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lms.u-aizu.ac.jp/pluginfile.php/93951/mod_assign/introattachment/0/IES3.pdf?forcedownload=1" TargetMode="External"/><Relationship Id="rId2" Type="http://schemas.openxmlformats.org/officeDocument/2006/relationships/hyperlink" Target="https://elms.u-aizu.ac.jp/mod/glossary/view.php?id=87700" TargetMode="External"/><Relationship Id="rId1" Type="http://schemas.openxmlformats.org/officeDocument/2006/relationships/slideLayout" Target="../slideLayouts/slideLayout2.xml"/><Relationship Id="rId5" Type="http://schemas.openxmlformats.org/officeDocument/2006/relationships/hyperlink" Target="https://elms.u-aizu.ac.jp/pluginfile.php/93946/mod_assign/introattachment/0/IES7.pdf?forcedownload=1" TargetMode="External"/><Relationship Id="rId4" Type="http://schemas.openxmlformats.org/officeDocument/2006/relationships/hyperlink" Target="https://elms.u-aizu.ac.jp/pluginfile.php/93950/mod_assign/introattachment/0/IES4.pdf?forcedownload=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raft-gogo.com/python-gspread/" TargetMode="External"/><Relationship Id="rId2" Type="http://schemas.openxmlformats.org/officeDocument/2006/relationships/hyperlink" Target="https://www.bing.com/ck/a?!&amp;&amp;p=b8f1ff96702c4eaaJmltdHM9MTY4OTU1MjAwMCZpZ3VpZD0xNmI4YmJjMS0zOGVlLTY0ZWUtMTJmOC1iNDM3MzkwNDY1MTkmaW5zaWQ9NTMxNQ&amp;ptn=3&amp;hsh=3&amp;fclid=16b8bbc1-38ee-64ee-12f8-b43739046519&amp;psq=%e3%83%a9%e3%82%ba%e3%83%99%e3%83%aa%e3%83%bc%e3%83%91%e3%82%a4+%e3%82%b9%e3%83%97%e3%83%ac%e3%83%83%e3%83%89%e3%82%b7%e3%83%bc%e3%83%88%e3%81%b8%e6%9b%b8%e3%81%8d%e8%be%bc%e3%82%80&amp;u=a1aHR0cHM6Ly9jcmFmdC1nb2dvLmNvbS9yYXNwaWdhcmRlbi1zcHJlYWQv&amp;ntb=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20DEBC-4DAE-3AA9-AD1D-271E06E562B4}"/>
              </a:ext>
            </a:extLst>
          </p:cNvPr>
          <p:cNvSpPr>
            <a:spLocks noGrp="1"/>
          </p:cNvSpPr>
          <p:nvPr>
            <p:ph type="ctrTitle"/>
          </p:nvPr>
        </p:nvSpPr>
        <p:spPr/>
        <p:txBody>
          <a:bodyPr/>
          <a:lstStyle/>
          <a:p>
            <a:r>
              <a:rPr kumimoji="1" lang="ja-JP" altLang="en-US" b="1" dirty="0"/>
              <a:t>タイムレコーダー</a:t>
            </a:r>
          </a:p>
        </p:txBody>
      </p:sp>
      <p:sp>
        <p:nvSpPr>
          <p:cNvPr id="3" name="字幕 2">
            <a:extLst>
              <a:ext uri="{FF2B5EF4-FFF2-40B4-BE49-F238E27FC236}">
                <a16:creationId xmlns:a16="http://schemas.microsoft.com/office/drawing/2014/main" id="{414BD0FC-B3E0-0593-BA5F-73D74E403BD3}"/>
              </a:ext>
            </a:extLst>
          </p:cNvPr>
          <p:cNvSpPr>
            <a:spLocks noGrp="1"/>
          </p:cNvSpPr>
          <p:nvPr>
            <p:ph type="subTitle" idx="1"/>
          </p:nvPr>
        </p:nvSpPr>
        <p:spPr/>
        <p:txBody>
          <a:bodyPr/>
          <a:lstStyle/>
          <a:p>
            <a:endParaRPr kumimoji="1" lang="en-US" altLang="ja-JP" dirty="0"/>
          </a:p>
          <a:p>
            <a:r>
              <a:rPr kumimoji="1" lang="en-US" altLang="ja-JP" dirty="0"/>
              <a:t>S1290191</a:t>
            </a:r>
          </a:p>
          <a:p>
            <a:r>
              <a:rPr lang="en-US" altLang="ja-JP" dirty="0" err="1"/>
              <a:t>Akimasa</a:t>
            </a:r>
            <a:r>
              <a:rPr lang="en-US" altLang="ja-JP" dirty="0"/>
              <a:t> Inaba</a:t>
            </a:r>
            <a:endParaRPr kumimoji="1" lang="ja-JP" altLang="en-US" dirty="0"/>
          </a:p>
        </p:txBody>
      </p:sp>
    </p:spTree>
    <p:extLst>
      <p:ext uri="{BB962C8B-B14F-4D97-AF65-F5344CB8AC3E}">
        <p14:creationId xmlns:p14="http://schemas.microsoft.com/office/powerpoint/2010/main" val="361959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414789-B81A-2BE6-76E6-05DE2B5D8844}"/>
              </a:ext>
            </a:extLst>
          </p:cNvPr>
          <p:cNvSpPr>
            <a:spLocks noGrp="1"/>
          </p:cNvSpPr>
          <p:nvPr>
            <p:ph type="title"/>
          </p:nvPr>
        </p:nvSpPr>
        <p:spPr>
          <a:xfrm>
            <a:off x="0" y="0"/>
            <a:ext cx="10515600" cy="1325563"/>
          </a:xfrm>
        </p:spPr>
        <p:txBody>
          <a:bodyPr/>
          <a:lstStyle/>
          <a:p>
            <a:r>
              <a:rPr kumimoji="1" lang="ja-JP" altLang="en-US" b="1" dirty="0"/>
              <a:t>コード</a:t>
            </a:r>
          </a:p>
        </p:txBody>
      </p:sp>
      <p:pic>
        <p:nvPicPr>
          <p:cNvPr id="17" name="図 16" descr="テキスト&#10;&#10;自動的に生成された説明">
            <a:extLst>
              <a:ext uri="{FF2B5EF4-FFF2-40B4-BE49-F238E27FC236}">
                <a16:creationId xmlns:a16="http://schemas.microsoft.com/office/drawing/2014/main" id="{7571C335-8AA7-5217-88BA-F6F1E5E6E8A6}"/>
              </a:ext>
            </a:extLst>
          </p:cNvPr>
          <p:cNvPicPr>
            <a:picLocks noChangeAspect="1"/>
          </p:cNvPicPr>
          <p:nvPr/>
        </p:nvPicPr>
        <p:blipFill rotWithShape="1">
          <a:blip r:embed="rId2">
            <a:extLst>
              <a:ext uri="{28A0092B-C50C-407E-A947-70E740481C1C}">
                <a14:useLocalDpi xmlns:a14="http://schemas.microsoft.com/office/drawing/2010/main" val="0"/>
              </a:ext>
            </a:extLst>
          </a:blip>
          <a:srcRect l="11429" t="11228" r="13546" b="9931"/>
          <a:stretch/>
        </p:blipFill>
        <p:spPr>
          <a:xfrm>
            <a:off x="0" y="807374"/>
            <a:ext cx="4071486" cy="6050626"/>
          </a:xfrm>
          <a:prstGeom prst="rect">
            <a:avLst/>
          </a:prstGeom>
        </p:spPr>
      </p:pic>
      <p:pic>
        <p:nvPicPr>
          <p:cNvPr id="21" name="コンテンツ プレースホルダー 20" descr="テキスト&#10;&#10;自動的に生成された説明">
            <a:extLst>
              <a:ext uri="{FF2B5EF4-FFF2-40B4-BE49-F238E27FC236}">
                <a16:creationId xmlns:a16="http://schemas.microsoft.com/office/drawing/2014/main" id="{92DF23BD-BC27-3E72-0517-9134AC28BD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793" t="10248" r="13504" b="11225"/>
          <a:stretch/>
        </p:blipFill>
        <p:spPr>
          <a:xfrm>
            <a:off x="3513221" y="807375"/>
            <a:ext cx="4124651" cy="6050626"/>
          </a:xfrm>
        </p:spPr>
      </p:pic>
      <p:pic>
        <p:nvPicPr>
          <p:cNvPr id="23" name="図 22" descr="グラフィカル ユーザー インターフェイス, アプリケーション&#10;&#10;自動的に生成された説明">
            <a:extLst>
              <a:ext uri="{FF2B5EF4-FFF2-40B4-BE49-F238E27FC236}">
                <a16:creationId xmlns:a16="http://schemas.microsoft.com/office/drawing/2014/main" id="{30B39C8D-AE14-C9EF-D306-95AAF3F69AFC}"/>
              </a:ext>
            </a:extLst>
          </p:cNvPr>
          <p:cNvPicPr>
            <a:picLocks noChangeAspect="1"/>
          </p:cNvPicPr>
          <p:nvPr/>
        </p:nvPicPr>
        <p:blipFill rotWithShape="1">
          <a:blip r:embed="rId4">
            <a:extLst>
              <a:ext uri="{28A0092B-C50C-407E-A947-70E740481C1C}">
                <a14:useLocalDpi xmlns:a14="http://schemas.microsoft.com/office/drawing/2010/main" val="0"/>
              </a:ext>
            </a:extLst>
          </a:blip>
          <a:srcRect l="12421" t="10633" r="28233" b="9894"/>
          <a:stretch/>
        </p:blipFill>
        <p:spPr>
          <a:xfrm>
            <a:off x="7228571" y="769806"/>
            <a:ext cx="3214839" cy="6088194"/>
          </a:xfrm>
          <a:prstGeom prst="rect">
            <a:avLst/>
          </a:prstGeom>
        </p:spPr>
      </p:pic>
    </p:spTree>
    <p:extLst>
      <p:ext uri="{BB962C8B-B14F-4D97-AF65-F5344CB8AC3E}">
        <p14:creationId xmlns:p14="http://schemas.microsoft.com/office/powerpoint/2010/main" val="276196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846E1-F49F-8371-DFD1-811ABE874B1E}"/>
              </a:ext>
            </a:extLst>
          </p:cNvPr>
          <p:cNvSpPr>
            <a:spLocks noGrp="1"/>
          </p:cNvSpPr>
          <p:nvPr>
            <p:ph type="title"/>
          </p:nvPr>
        </p:nvSpPr>
        <p:spPr>
          <a:xfrm>
            <a:off x="0" y="142421"/>
            <a:ext cx="10515600" cy="520399"/>
          </a:xfrm>
        </p:spPr>
        <p:txBody>
          <a:bodyPr>
            <a:normAutofit fontScale="90000"/>
          </a:bodyPr>
          <a:lstStyle/>
          <a:p>
            <a:r>
              <a:rPr kumimoji="1" lang="ja-JP" altLang="en-US" b="1" dirty="0"/>
              <a:t>コード</a:t>
            </a:r>
          </a:p>
        </p:txBody>
      </p:sp>
      <p:pic>
        <p:nvPicPr>
          <p:cNvPr id="5" name="コンテンツ プレースホルダー 4" descr="テーブル が含まれている画像&#10;&#10;自動的に生成された説明">
            <a:extLst>
              <a:ext uri="{FF2B5EF4-FFF2-40B4-BE49-F238E27FC236}">
                <a16:creationId xmlns:a16="http://schemas.microsoft.com/office/drawing/2014/main" id="{26F863B5-2783-C101-45DD-B5259347D0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06" t="11576" r="9125" b="11445"/>
          <a:stretch/>
        </p:blipFill>
        <p:spPr>
          <a:xfrm>
            <a:off x="1010653" y="712269"/>
            <a:ext cx="4456496" cy="6145731"/>
          </a:xfrm>
        </p:spPr>
      </p:pic>
      <p:pic>
        <p:nvPicPr>
          <p:cNvPr id="11" name="図 10" descr="グラフィカル ユーザー インターフェイス, アプリケーション, テーブル, Excel&#10;&#10;自動的に生成された説明">
            <a:extLst>
              <a:ext uri="{FF2B5EF4-FFF2-40B4-BE49-F238E27FC236}">
                <a16:creationId xmlns:a16="http://schemas.microsoft.com/office/drawing/2014/main" id="{F3591C34-2CC3-5071-3286-CDFA0F8871FA}"/>
              </a:ext>
            </a:extLst>
          </p:cNvPr>
          <p:cNvPicPr>
            <a:picLocks noChangeAspect="1"/>
          </p:cNvPicPr>
          <p:nvPr/>
        </p:nvPicPr>
        <p:blipFill rotWithShape="1">
          <a:blip r:embed="rId3">
            <a:extLst>
              <a:ext uri="{28A0092B-C50C-407E-A947-70E740481C1C}">
                <a14:useLocalDpi xmlns:a14="http://schemas.microsoft.com/office/drawing/2010/main" val="0"/>
              </a:ext>
            </a:extLst>
          </a:blip>
          <a:srcRect l="4025" t="10386" r="60764" b="50000"/>
          <a:stretch/>
        </p:blipFill>
        <p:spPr>
          <a:xfrm>
            <a:off x="6593305" y="1848050"/>
            <a:ext cx="4292868" cy="2716731"/>
          </a:xfrm>
          <a:prstGeom prst="rect">
            <a:avLst/>
          </a:prstGeom>
        </p:spPr>
      </p:pic>
    </p:spTree>
    <p:extLst>
      <p:ext uri="{BB962C8B-B14F-4D97-AF65-F5344CB8AC3E}">
        <p14:creationId xmlns:p14="http://schemas.microsoft.com/office/powerpoint/2010/main" val="188254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F6469A-F9D4-4477-64DF-419A53BF2BFA}"/>
              </a:ext>
            </a:extLst>
          </p:cNvPr>
          <p:cNvSpPr>
            <a:spLocks noGrp="1"/>
          </p:cNvSpPr>
          <p:nvPr>
            <p:ph type="title"/>
          </p:nvPr>
        </p:nvSpPr>
        <p:spPr>
          <a:xfrm>
            <a:off x="0" y="0"/>
            <a:ext cx="10515600" cy="1325563"/>
          </a:xfrm>
        </p:spPr>
        <p:txBody>
          <a:bodyPr/>
          <a:lstStyle/>
          <a:p>
            <a:r>
              <a:rPr kumimoji="1" lang="ja-JP" altLang="en-US" b="1" dirty="0"/>
              <a:t>参考文献</a:t>
            </a:r>
          </a:p>
        </p:txBody>
      </p:sp>
      <p:sp>
        <p:nvSpPr>
          <p:cNvPr id="3" name="コンテンツ プレースホルダー 2">
            <a:extLst>
              <a:ext uri="{FF2B5EF4-FFF2-40B4-BE49-F238E27FC236}">
                <a16:creationId xmlns:a16="http://schemas.microsoft.com/office/drawing/2014/main" id="{15B39D04-3270-7793-BC47-1293F1B452A0}"/>
              </a:ext>
            </a:extLst>
          </p:cNvPr>
          <p:cNvSpPr>
            <a:spLocks noGrp="1"/>
          </p:cNvSpPr>
          <p:nvPr>
            <p:ph idx="1"/>
          </p:nvPr>
        </p:nvSpPr>
        <p:spPr>
          <a:xfrm>
            <a:off x="0" y="1325562"/>
            <a:ext cx="11353800" cy="5532437"/>
          </a:xfrm>
        </p:spPr>
        <p:txBody>
          <a:bodyPr>
            <a:normAutofit lnSpcReduction="10000"/>
          </a:bodyPr>
          <a:lstStyle/>
          <a:p>
            <a:pPr marL="0" indent="0">
              <a:buNone/>
            </a:pPr>
            <a:r>
              <a:rPr lang="en-US" altLang="ja-JP" b="1" i="0" dirty="0">
                <a:solidFill>
                  <a:srgbClr val="000000"/>
                </a:solidFill>
                <a:effectLst/>
                <a:latin typeface="游ゴシック" panose="020B0400000000000000" pitchFamily="50" charset="-128"/>
                <a:ea typeface="游ゴシック" panose="020B0400000000000000" pitchFamily="50" charset="-128"/>
              </a:rPr>
              <a:t>【Raspberry Pi】</a:t>
            </a:r>
            <a:r>
              <a:rPr lang="ja-JP" altLang="en-US" b="1" i="0" dirty="0">
                <a:solidFill>
                  <a:srgbClr val="000000"/>
                </a:solidFill>
                <a:effectLst/>
                <a:latin typeface="游ゴシック" panose="020B0400000000000000" pitchFamily="50" charset="-128"/>
                <a:ea typeface="游ゴシック" panose="020B0400000000000000" pitchFamily="50" charset="-128"/>
              </a:rPr>
              <a:t>人感センサー</a:t>
            </a:r>
            <a:r>
              <a:rPr lang="en-US" altLang="ja-JP" b="1" i="0" dirty="0">
                <a:solidFill>
                  <a:srgbClr val="000000"/>
                </a:solidFill>
                <a:effectLst/>
                <a:latin typeface="游ゴシック" panose="020B0400000000000000" pitchFamily="50" charset="-128"/>
                <a:ea typeface="游ゴシック" panose="020B0400000000000000" pitchFamily="50" charset="-128"/>
              </a:rPr>
              <a:t>(HC-SR501)</a:t>
            </a:r>
            <a:r>
              <a:rPr lang="ja-JP" altLang="en-US" b="1" i="0" dirty="0">
                <a:solidFill>
                  <a:srgbClr val="000000"/>
                </a:solidFill>
                <a:effectLst/>
                <a:latin typeface="游ゴシック" panose="020B0400000000000000" pitchFamily="50" charset="-128"/>
                <a:ea typeface="游ゴシック" panose="020B0400000000000000" pitchFamily="50" charset="-128"/>
              </a:rPr>
              <a:t>の使い方</a:t>
            </a:r>
          </a:p>
          <a:p>
            <a:pPr marL="0" indent="0">
              <a:buNone/>
            </a:pPr>
            <a:r>
              <a:rPr lang="en-US" altLang="ja-JP" b="1" i="0" dirty="0">
                <a:solidFill>
                  <a:srgbClr val="000000"/>
                </a:solidFill>
                <a:effectLst/>
                <a:latin typeface="游ゴシック" panose="020B0400000000000000" pitchFamily="50" charset="-128"/>
                <a:ea typeface="游ゴシック" panose="020B0400000000000000" pitchFamily="50" charset="-128"/>
                <a:hlinkClick r:id="rId2"/>
              </a:rPr>
              <a:t>https://elms.u-aizu.ac.jp/mod/glossary/view.php?id=87700</a:t>
            </a:r>
            <a:endParaRPr lang="en-US" altLang="ja-JP" b="1" i="0" dirty="0">
              <a:solidFill>
                <a:srgbClr val="000000"/>
              </a:solidFill>
              <a:effectLst/>
              <a:latin typeface="游ゴシック" panose="020B0400000000000000" pitchFamily="50" charset="-128"/>
              <a:ea typeface="游ゴシック" panose="020B0400000000000000" pitchFamily="50" charset="-128"/>
            </a:endParaRPr>
          </a:p>
          <a:p>
            <a:pPr marL="0" indent="0">
              <a:buNone/>
            </a:pPr>
            <a:r>
              <a:rPr lang="en-US" altLang="ja-JP" b="1" dirty="0"/>
              <a:t>Integrated Exercise for Systems I, 3. Control of Sensors and</a:t>
            </a:r>
            <a:r>
              <a:rPr lang="ja-JP" altLang="en-US" b="1" dirty="0"/>
              <a:t>　</a:t>
            </a:r>
            <a:r>
              <a:rPr lang="en-US" altLang="ja-JP" b="1" dirty="0"/>
              <a:t>Actuators Using GPIOs </a:t>
            </a:r>
            <a:r>
              <a:rPr lang="en-US" altLang="ja-JP" dirty="0">
                <a:hlinkClick r:id="rId3"/>
              </a:rPr>
              <a:t>https://elms.u-aizu.ac.jp/pluginfile.php/93951/mod_assign/introattachment/0/IES3.pdf?forcedownload=1</a:t>
            </a:r>
            <a:endParaRPr lang="en-US" altLang="ja-JP" dirty="0"/>
          </a:p>
          <a:p>
            <a:pPr marL="0" indent="0">
              <a:buNone/>
            </a:pPr>
            <a:r>
              <a:rPr lang="en-US" altLang="ja-JP" b="1" i="0" dirty="0">
                <a:solidFill>
                  <a:srgbClr val="000000"/>
                </a:solidFill>
                <a:effectLst/>
                <a:latin typeface="游ゴシック" panose="020B0400000000000000" pitchFamily="50" charset="-128"/>
                <a:ea typeface="游ゴシック" panose="020B0400000000000000" pitchFamily="50" charset="-128"/>
              </a:rPr>
              <a:t>Integrated Exercise for Systems I, 4. Control of Sensors and Actuators Using GPIOs</a:t>
            </a:r>
            <a:r>
              <a:rPr lang="en-US" altLang="ja-JP" b="1" i="0" dirty="0">
                <a:solidFill>
                  <a:srgbClr val="000000"/>
                </a:solidFill>
                <a:effectLst/>
                <a:latin typeface="游ゴシック" panose="020B0400000000000000" pitchFamily="50" charset="-128"/>
                <a:ea typeface="游ゴシック" panose="020B0400000000000000" pitchFamily="50" charset="-128"/>
                <a:hlinkClick r:id="rId4"/>
              </a:rPr>
              <a:t>https://elms.u-aizu.ac.jp/pluginfile.php/93950/mod_assign/introattachment/0/IES4.pdf?forcedownload=1</a:t>
            </a:r>
            <a:endParaRPr lang="en-US" altLang="ja-JP" b="1" i="0" dirty="0">
              <a:solidFill>
                <a:srgbClr val="000000"/>
              </a:solidFill>
              <a:effectLst/>
              <a:latin typeface="游ゴシック" panose="020B0400000000000000" pitchFamily="50" charset="-128"/>
              <a:ea typeface="游ゴシック" panose="020B0400000000000000" pitchFamily="50" charset="-128"/>
            </a:endParaRPr>
          </a:p>
          <a:p>
            <a:pPr marL="0" indent="0">
              <a:buNone/>
            </a:pPr>
            <a:r>
              <a:rPr lang="en-US" altLang="ja-JP" b="1" i="0" dirty="0">
                <a:solidFill>
                  <a:srgbClr val="000000"/>
                </a:solidFill>
                <a:effectLst/>
                <a:latin typeface="游ゴシック" panose="020B0400000000000000" pitchFamily="50" charset="-128"/>
                <a:ea typeface="游ゴシック" panose="020B0400000000000000" pitchFamily="50" charset="-128"/>
              </a:rPr>
              <a:t>Integrated Exercise for Systems I, 7. Implementation of Your Idea Using Raspberry Pi</a:t>
            </a:r>
            <a:r>
              <a:rPr lang="en-US" altLang="ja-JP" b="1" i="0" dirty="0">
                <a:solidFill>
                  <a:srgbClr val="000000"/>
                </a:solidFill>
                <a:effectLst/>
                <a:latin typeface="游ゴシック" panose="020B0400000000000000" pitchFamily="50" charset="-128"/>
                <a:ea typeface="游ゴシック" panose="020B0400000000000000" pitchFamily="50" charset="-128"/>
                <a:hlinkClick r:id="rId5"/>
              </a:rPr>
              <a:t>https://elms.u-aizu.ac.jp/pluginfile.php/93946/mod_assign/introattachment/0/IES7.pdf?forcedownload=1</a:t>
            </a:r>
            <a:endParaRPr lang="ja-JP" altLang="en-US" b="1" i="0" dirty="0">
              <a:solidFill>
                <a:srgbClr val="000000"/>
              </a:solidFill>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2430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7F11A9-68FB-8CDE-3485-85EA5775A520}"/>
              </a:ext>
            </a:extLst>
          </p:cNvPr>
          <p:cNvSpPr>
            <a:spLocks noGrp="1"/>
          </p:cNvSpPr>
          <p:nvPr>
            <p:ph type="title"/>
          </p:nvPr>
        </p:nvSpPr>
        <p:spPr>
          <a:xfrm>
            <a:off x="0" y="18256"/>
            <a:ext cx="9480884" cy="799892"/>
          </a:xfrm>
        </p:spPr>
        <p:txBody>
          <a:bodyPr/>
          <a:lstStyle/>
          <a:p>
            <a:r>
              <a:rPr kumimoji="1" lang="ja-JP" altLang="en-US" b="1" dirty="0"/>
              <a:t>参考文献（続き）</a:t>
            </a:r>
          </a:p>
        </p:txBody>
      </p:sp>
      <p:sp>
        <p:nvSpPr>
          <p:cNvPr id="3" name="コンテンツ プレースホルダー 2">
            <a:extLst>
              <a:ext uri="{FF2B5EF4-FFF2-40B4-BE49-F238E27FC236}">
                <a16:creationId xmlns:a16="http://schemas.microsoft.com/office/drawing/2014/main" id="{ED0C276E-5BEE-C926-AF51-7299EAB21D55}"/>
              </a:ext>
            </a:extLst>
          </p:cNvPr>
          <p:cNvSpPr>
            <a:spLocks noGrp="1"/>
          </p:cNvSpPr>
          <p:nvPr>
            <p:ph idx="1"/>
          </p:nvPr>
        </p:nvSpPr>
        <p:spPr>
          <a:xfrm>
            <a:off x="0" y="1097280"/>
            <a:ext cx="12192000" cy="5760720"/>
          </a:xfrm>
        </p:spPr>
        <p:txBody>
          <a:bodyPr/>
          <a:lstStyle/>
          <a:p>
            <a:pPr marL="0" indent="0">
              <a:buNone/>
            </a:pPr>
            <a:r>
              <a:rPr lang="en-US" altLang="ja-JP" b="1" i="0" dirty="0">
                <a:solidFill>
                  <a:srgbClr val="333333"/>
                </a:solidFill>
                <a:effectLst/>
                <a:latin typeface="Hiragino Kaku Gothic ProN"/>
              </a:rPr>
              <a:t>【</a:t>
            </a:r>
            <a:r>
              <a:rPr lang="ja-JP" altLang="en-US" b="1" i="0" dirty="0">
                <a:solidFill>
                  <a:srgbClr val="333333"/>
                </a:solidFill>
                <a:effectLst/>
                <a:latin typeface="Hiragino Kaku Gothic ProN"/>
              </a:rPr>
              <a:t>ラズパイ</a:t>
            </a:r>
            <a:r>
              <a:rPr lang="en-US" altLang="ja-JP" b="1" i="0" dirty="0">
                <a:solidFill>
                  <a:srgbClr val="333333"/>
                </a:solidFill>
                <a:effectLst/>
                <a:latin typeface="Hiragino Kaku Gothic ProN"/>
              </a:rPr>
              <a:t>×</a:t>
            </a:r>
            <a:r>
              <a:rPr lang="ja-JP" altLang="en-US" b="1" i="0" dirty="0">
                <a:solidFill>
                  <a:srgbClr val="333333"/>
                </a:solidFill>
                <a:effectLst/>
                <a:latin typeface="Hiragino Kaku Gothic ProN"/>
              </a:rPr>
              <a:t>家庭菜園</a:t>
            </a:r>
            <a:r>
              <a:rPr lang="en-US" altLang="ja-JP" b="1" i="0" dirty="0">
                <a:solidFill>
                  <a:srgbClr val="333333"/>
                </a:solidFill>
                <a:effectLst/>
                <a:latin typeface="Hiragino Kaku Gothic ProN"/>
              </a:rPr>
              <a:t>】Google</a:t>
            </a:r>
            <a:r>
              <a:rPr lang="ja-JP" altLang="en-US" b="1" i="0" dirty="0">
                <a:solidFill>
                  <a:srgbClr val="333333"/>
                </a:solidFill>
                <a:effectLst/>
                <a:latin typeface="Hiragino Kaku Gothic ProN"/>
              </a:rPr>
              <a:t>スプレッドシートへの温度記録を自動化してみた</a:t>
            </a:r>
            <a:r>
              <a:rPr lang="en-US" altLang="ja-JP" b="1" i="0" dirty="0">
                <a:solidFill>
                  <a:srgbClr val="333333"/>
                </a:solidFill>
                <a:effectLst/>
                <a:latin typeface="Hiragino Kaku Gothic ProN"/>
                <a:hlinkClick r:id="rId2"/>
              </a:rPr>
              <a:t>https://www.bing.com/ck/a?!&amp;&amp;p=b8f1ff96702c4eaaJmltdHM9MTY4OTU1MjAwMCZpZ3VpZD0xNmI4YmJjMS0zOGVlLTY0ZWUtMTJmOC1iNDM3MzkwNDY1MTkmaW5zaWQ9NTMxNQ&amp;ptn=3&amp;hsh=3&amp;fclid=16b8bbc1-38ee-64ee-12f8-b43739046519&amp;psq=%e3%83%a9%e3%82%ba%e3%83%99%e3%83%aa%e3%83%bc%e3%83%91%e3%82%a4+%e3%82%b9%e3%83%97%e3%83%ac%e3%83%83%e3%83%89%e3%82%b7%e3%83%bc%e3%83%88%e3%81%b8%e6%9b%b8%e3%81%8d%e8%be%bc%e3%82%80&amp;u=a1aHR0cHM6Ly9jcmFmdC1nb2dvLmNvbS9yYXNwaWdhcmRlbi1zcHJlYWQv&amp;ntb=1</a:t>
            </a:r>
            <a:endParaRPr lang="en-US" altLang="ja-JP" b="1" i="0" dirty="0">
              <a:solidFill>
                <a:srgbClr val="333333"/>
              </a:solidFill>
              <a:effectLst/>
              <a:latin typeface="Hiragino Kaku Gothic ProN"/>
            </a:endParaRPr>
          </a:p>
          <a:p>
            <a:pPr marL="0" indent="0">
              <a:buNone/>
            </a:pPr>
            <a:r>
              <a:rPr lang="en-US" altLang="ja-JP" b="1" i="0" dirty="0">
                <a:solidFill>
                  <a:srgbClr val="333333"/>
                </a:solidFill>
                <a:effectLst/>
                <a:latin typeface="Hiragino Kaku Gothic ProN"/>
              </a:rPr>
              <a:t>Python</a:t>
            </a:r>
            <a:r>
              <a:rPr lang="ja-JP" altLang="en-US" b="1" i="0" dirty="0">
                <a:solidFill>
                  <a:srgbClr val="333333"/>
                </a:solidFill>
                <a:effectLst/>
                <a:latin typeface="Hiragino Kaku Gothic ProN"/>
              </a:rPr>
              <a:t>から</a:t>
            </a:r>
            <a:r>
              <a:rPr lang="en-US" altLang="ja-JP" b="1" i="0" dirty="0">
                <a:solidFill>
                  <a:srgbClr val="333333"/>
                </a:solidFill>
                <a:effectLst/>
                <a:latin typeface="Hiragino Kaku Gothic ProN"/>
              </a:rPr>
              <a:t>Google</a:t>
            </a:r>
            <a:r>
              <a:rPr lang="ja-JP" altLang="en-US" b="1" i="0" dirty="0">
                <a:solidFill>
                  <a:srgbClr val="333333"/>
                </a:solidFill>
                <a:effectLst/>
                <a:latin typeface="Hiragino Kaku Gothic ProN"/>
              </a:rPr>
              <a:t>スプレッドシートにデータを書き込む方法</a:t>
            </a:r>
            <a:endParaRPr lang="en-US" altLang="ja-JP" b="1" i="0" dirty="0">
              <a:solidFill>
                <a:srgbClr val="333333"/>
              </a:solidFill>
              <a:effectLst/>
              <a:latin typeface="Hiragino Kaku Gothic ProN"/>
            </a:endParaRPr>
          </a:p>
          <a:p>
            <a:pPr marL="0" indent="0">
              <a:buNone/>
            </a:pPr>
            <a:r>
              <a:rPr lang="en-US" altLang="ja-JP" b="1" i="0" dirty="0">
                <a:solidFill>
                  <a:srgbClr val="333333"/>
                </a:solidFill>
                <a:effectLst/>
                <a:latin typeface="Hiragino Kaku Gothic ProN"/>
                <a:hlinkClick r:id="rId3"/>
              </a:rPr>
              <a:t>https://craft-gogo.com/python-gspread/</a:t>
            </a:r>
            <a:endParaRPr lang="ja-JP" altLang="en-US" b="1" i="0" dirty="0">
              <a:solidFill>
                <a:srgbClr val="333333"/>
              </a:solidFill>
              <a:effectLst/>
              <a:latin typeface="Hiragino Kaku Gothic ProN"/>
            </a:endParaRPr>
          </a:p>
          <a:p>
            <a:pPr marL="0" indent="0">
              <a:buNone/>
            </a:pPr>
            <a:endParaRPr kumimoji="1" lang="ja-JP" altLang="en-US" dirty="0"/>
          </a:p>
        </p:txBody>
      </p:sp>
    </p:spTree>
    <p:extLst>
      <p:ext uri="{BB962C8B-B14F-4D97-AF65-F5344CB8AC3E}">
        <p14:creationId xmlns:p14="http://schemas.microsoft.com/office/powerpoint/2010/main" val="337703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14A170-64D5-1DBA-4CBD-46269D6602BF}"/>
              </a:ext>
            </a:extLst>
          </p:cNvPr>
          <p:cNvSpPr>
            <a:spLocks noGrp="1"/>
          </p:cNvSpPr>
          <p:nvPr>
            <p:ph type="title"/>
          </p:nvPr>
        </p:nvSpPr>
        <p:spPr/>
        <p:txBody>
          <a:bodyPr/>
          <a:lstStyle/>
          <a:p>
            <a:r>
              <a:rPr kumimoji="1" lang="ja-JP" altLang="en-US" b="1" dirty="0"/>
              <a:t>動機</a:t>
            </a:r>
          </a:p>
        </p:txBody>
      </p:sp>
      <p:sp>
        <p:nvSpPr>
          <p:cNvPr id="3" name="コンテンツ プレースホルダー 2">
            <a:extLst>
              <a:ext uri="{FF2B5EF4-FFF2-40B4-BE49-F238E27FC236}">
                <a16:creationId xmlns:a16="http://schemas.microsoft.com/office/drawing/2014/main" id="{E4880401-705C-B5D9-0BEA-E8024FF898A0}"/>
              </a:ext>
            </a:extLst>
          </p:cNvPr>
          <p:cNvSpPr>
            <a:spLocks noGrp="1"/>
          </p:cNvSpPr>
          <p:nvPr>
            <p:ph idx="1"/>
          </p:nvPr>
        </p:nvSpPr>
        <p:spPr/>
        <p:txBody>
          <a:bodyPr/>
          <a:lstStyle/>
          <a:p>
            <a:r>
              <a:rPr kumimoji="1" lang="ja-JP" altLang="en-US" dirty="0"/>
              <a:t>普段、外出する際の外出時間がどのくらいなのかが気になったため</a:t>
            </a:r>
            <a:endParaRPr kumimoji="1" lang="en-US" altLang="ja-JP" dirty="0"/>
          </a:p>
          <a:p>
            <a:r>
              <a:rPr lang="ja-JP" altLang="en-US" dirty="0"/>
              <a:t>外出時間の記録によって、自己管理や生活習慣の効率化に繋げられるため</a:t>
            </a:r>
            <a:endParaRPr lang="en-US" altLang="ja-JP" dirty="0"/>
          </a:p>
          <a:p>
            <a:r>
              <a:rPr lang="ja-JP" altLang="en-US" dirty="0"/>
              <a:t>既に存在するシステムを自分で作り、どのような技術が使われているかを理 解したかったため</a:t>
            </a:r>
            <a:endParaRPr lang="en-US" altLang="ja-JP" dirty="0"/>
          </a:p>
          <a:p>
            <a:pPr marL="0" indent="0">
              <a:buNone/>
            </a:pPr>
            <a:endParaRPr kumimoji="1" lang="ja-JP" altLang="en-US" dirty="0"/>
          </a:p>
        </p:txBody>
      </p:sp>
    </p:spTree>
    <p:extLst>
      <p:ext uri="{BB962C8B-B14F-4D97-AF65-F5344CB8AC3E}">
        <p14:creationId xmlns:p14="http://schemas.microsoft.com/office/powerpoint/2010/main" val="70849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ED73D-EB3B-362E-AB25-61F0515273AD}"/>
              </a:ext>
            </a:extLst>
          </p:cNvPr>
          <p:cNvSpPr>
            <a:spLocks noGrp="1"/>
          </p:cNvSpPr>
          <p:nvPr>
            <p:ph type="title"/>
          </p:nvPr>
        </p:nvSpPr>
        <p:spPr/>
        <p:txBody>
          <a:bodyPr/>
          <a:lstStyle/>
          <a:p>
            <a:r>
              <a:rPr kumimoji="1" lang="ja-JP" altLang="en-US" b="1" dirty="0"/>
              <a:t>目的</a:t>
            </a:r>
          </a:p>
        </p:txBody>
      </p:sp>
      <p:sp>
        <p:nvSpPr>
          <p:cNvPr id="3" name="コンテンツ プレースホルダー 2">
            <a:extLst>
              <a:ext uri="{FF2B5EF4-FFF2-40B4-BE49-F238E27FC236}">
                <a16:creationId xmlns:a16="http://schemas.microsoft.com/office/drawing/2014/main" id="{011CBD93-6A7B-3423-53FC-44E79B2234BE}"/>
              </a:ext>
            </a:extLst>
          </p:cNvPr>
          <p:cNvSpPr>
            <a:spLocks noGrp="1"/>
          </p:cNvSpPr>
          <p:nvPr>
            <p:ph idx="1"/>
          </p:nvPr>
        </p:nvSpPr>
        <p:spPr>
          <a:xfrm>
            <a:off x="838200" y="2326138"/>
            <a:ext cx="10515600" cy="4351338"/>
          </a:xfrm>
        </p:spPr>
        <p:txBody>
          <a:bodyPr/>
          <a:lstStyle/>
          <a:p>
            <a:r>
              <a:rPr kumimoji="1" lang="ja-JP" altLang="en-US" dirty="0"/>
              <a:t>外出の際、外出時間、気温の確認、又記録をする</a:t>
            </a:r>
            <a:endParaRPr kumimoji="1" lang="en-US" altLang="ja-JP" dirty="0"/>
          </a:p>
          <a:p>
            <a:r>
              <a:rPr lang="ja-JP" altLang="en-US" dirty="0"/>
              <a:t>通勤、通学</a:t>
            </a:r>
            <a:r>
              <a:rPr kumimoji="1" lang="ja-JP" altLang="en-US" dirty="0"/>
              <a:t>の際、外出時間</a:t>
            </a:r>
            <a:r>
              <a:rPr lang="ja-JP" altLang="en-US" dirty="0"/>
              <a:t>の</a:t>
            </a:r>
            <a:r>
              <a:rPr kumimoji="1" lang="ja-JP" altLang="en-US" dirty="0"/>
              <a:t>記録から勤務先までの移動の中で無駄がなかったかの効率化の検討をするのに役立てる</a:t>
            </a:r>
            <a:endParaRPr kumimoji="1" lang="en-US" altLang="ja-JP" dirty="0"/>
          </a:p>
          <a:p>
            <a:r>
              <a:rPr lang="ja-JP" altLang="en-US" dirty="0"/>
              <a:t>気温の検知により、外出までの時間を短縮する</a:t>
            </a:r>
            <a:endParaRPr lang="en-US" altLang="ja-JP" dirty="0"/>
          </a:p>
          <a:p>
            <a:r>
              <a:rPr lang="ja-JP" altLang="en-US" dirty="0"/>
              <a:t>その他いろいろなものに応用する</a:t>
            </a:r>
            <a:endParaRPr kumimoji="1" lang="en-US" altLang="ja-JP" dirty="0"/>
          </a:p>
          <a:p>
            <a:endParaRPr kumimoji="1" lang="ja-JP" altLang="en-US" dirty="0"/>
          </a:p>
        </p:txBody>
      </p:sp>
    </p:spTree>
    <p:extLst>
      <p:ext uri="{BB962C8B-B14F-4D97-AF65-F5344CB8AC3E}">
        <p14:creationId xmlns:p14="http://schemas.microsoft.com/office/powerpoint/2010/main" val="699843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E433C8-6488-7BF9-C77F-F348A4D6D53E}"/>
              </a:ext>
            </a:extLst>
          </p:cNvPr>
          <p:cNvSpPr>
            <a:spLocks noGrp="1"/>
          </p:cNvSpPr>
          <p:nvPr>
            <p:ph type="title"/>
          </p:nvPr>
        </p:nvSpPr>
        <p:spPr/>
        <p:txBody>
          <a:bodyPr/>
          <a:lstStyle/>
          <a:p>
            <a:r>
              <a:rPr kumimoji="1" lang="ja-JP" altLang="en-US" b="1" dirty="0"/>
              <a:t>機能の仕様</a:t>
            </a:r>
          </a:p>
        </p:txBody>
      </p:sp>
      <p:sp>
        <p:nvSpPr>
          <p:cNvPr id="3" name="コンテンツ プレースホルダー 2">
            <a:extLst>
              <a:ext uri="{FF2B5EF4-FFF2-40B4-BE49-F238E27FC236}">
                <a16:creationId xmlns:a16="http://schemas.microsoft.com/office/drawing/2014/main" id="{4FF33800-11FA-61EE-73F7-4E8B6583D4EC}"/>
              </a:ext>
            </a:extLst>
          </p:cNvPr>
          <p:cNvSpPr>
            <a:spLocks noGrp="1"/>
          </p:cNvSpPr>
          <p:nvPr>
            <p:ph idx="1"/>
          </p:nvPr>
        </p:nvSpPr>
        <p:spPr/>
        <p:txBody>
          <a:bodyPr/>
          <a:lstStyle/>
          <a:p>
            <a:r>
              <a:rPr kumimoji="1" lang="ja-JP" altLang="en-US" dirty="0"/>
              <a:t>人感センサーを使用し、人を検知する</a:t>
            </a:r>
            <a:endParaRPr kumimoji="1" lang="en-US" altLang="ja-JP" dirty="0"/>
          </a:p>
          <a:p>
            <a:r>
              <a:rPr lang="ja-JP" altLang="en-US" dirty="0"/>
              <a:t>人を検知した際、</a:t>
            </a:r>
            <a:r>
              <a:rPr lang="en-US" altLang="ja-JP" dirty="0"/>
              <a:t>LED</a:t>
            </a:r>
            <a:r>
              <a:rPr lang="ja-JP" altLang="en-US" dirty="0"/>
              <a:t>を光らせる</a:t>
            </a:r>
            <a:endParaRPr lang="en-US" altLang="ja-JP" dirty="0"/>
          </a:p>
          <a:p>
            <a:r>
              <a:rPr lang="ja-JP" altLang="en-US" dirty="0"/>
              <a:t>検知した時の時間を記録する</a:t>
            </a:r>
            <a:endParaRPr lang="en-US" altLang="ja-JP" dirty="0"/>
          </a:p>
          <a:p>
            <a:r>
              <a:rPr lang="ja-JP" altLang="en-US" dirty="0"/>
              <a:t>温度センサーを使用し、検知した時の温度を計測する</a:t>
            </a:r>
            <a:endParaRPr lang="en-US" altLang="ja-JP" dirty="0"/>
          </a:p>
          <a:p>
            <a:r>
              <a:rPr lang="en-US" altLang="ja-JP" dirty="0"/>
              <a:t>LCD</a:t>
            </a:r>
            <a:r>
              <a:rPr lang="ja-JP" altLang="en-US" dirty="0"/>
              <a:t>モジュールを使用し、温度と時刻を表示する</a:t>
            </a:r>
            <a:endParaRPr lang="en-US" altLang="ja-JP" dirty="0"/>
          </a:p>
          <a:p>
            <a:r>
              <a:rPr lang="ja-JP" altLang="en-US" dirty="0"/>
              <a:t>検知した時刻と温度を</a:t>
            </a:r>
            <a:r>
              <a:rPr lang="en-US" altLang="ja-JP" dirty="0"/>
              <a:t>Google</a:t>
            </a:r>
            <a:r>
              <a:rPr lang="ja-JP" altLang="en-US" dirty="0"/>
              <a:t>スプレッドシートに記録する</a:t>
            </a:r>
            <a:endParaRPr lang="en-US" altLang="ja-JP" dirty="0"/>
          </a:p>
          <a:p>
            <a:r>
              <a:rPr lang="ja-JP" altLang="en-US" dirty="0"/>
              <a:t>上記の操作終了後、</a:t>
            </a:r>
            <a:r>
              <a:rPr lang="en-US" altLang="ja-JP" dirty="0"/>
              <a:t>LED</a:t>
            </a:r>
            <a:r>
              <a:rPr lang="ja-JP" altLang="en-US" dirty="0"/>
              <a:t>を消す</a:t>
            </a:r>
            <a:endParaRPr lang="en-US" altLang="ja-JP" dirty="0"/>
          </a:p>
        </p:txBody>
      </p:sp>
    </p:spTree>
    <p:extLst>
      <p:ext uri="{BB962C8B-B14F-4D97-AF65-F5344CB8AC3E}">
        <p14:creationId xmlns:p14="http://schemas.microsoft.com/office/powerpoint/2010/main" val="343664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グラフィカル ユーザー インターフェイス, ダイアグラム&#10;&#10;自動的に生成された説明">
            <a:extLst>
              <a:ext uri="{FF2B5EF4-FFF2-40B4-BE49-F238E27FC236}">
                <a16:creationId xmlns:a16="http://schemas.microsoft.com/office/drawing/2014/main" id="{2E93B2C5-DFA2-2DEC-A68D-A7D6BD4102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186" y="2446924"/>
            <a:ext cx="9896698" cy="3647756"/>
          </a:xfrm>
        </p:spPr>
      </p:pic>
      <p:sp>
        <p:nvSpPr>
          <p:cNvPr id="2" name="タイトル 1">
            <a:extLst>
              <a:ext uri="{FF2B5EF4-FFF2-40B4-BE49-F238E27FC236}">
                <a16:creationId xmlns:a16="http://schemas.microsoft.com/office/drawing/2014/main" id="{412B9600-A972-3001-D361-01A071B65380}"/>
              </a:ext>
            </a:extLst>
          </p:cNvPr>
          <p:cNvSpPr>
            <a:spLocks noGrp="1"/>
          </p:cNvSpPr>
          <p:nvPr>
            <p:ph type="title"/>
          </p:nvPr>
        </p:nvSpPr>
        <p:spPr>
          <a:xfrm>
            <a:off x="-14438" y="0"/>
            <a:ext cx="10515600" cy="1325563"/>
          </a:xfrm>
        </p:spPr>
        <p:txBody>
          <a:bodyPr/>
          <a:lstStyle/>
          <a:p>
            <a:r>
              <a:rPr kumimoji="1" lang="ja-JP" altLang="en-US" b="1" dirty="0"/>
              <a:t>システム構成</a:t>
            </a:r>
          </a:p>
        </p:txBody>
      </p:sp>
      <p:pic>
        <p:nvPicPr>
          <p:cNvPr id="7" name="図 6" descr="グラフ&#10;&#10;低い精度で自動的に生成された説明">
            <a:extLst>
              <a:ext uri="{FF2B5EF4-FFF2-40B4-BE49-F238E27FC236}">
                <a16:creationId xmlns:a16="http://schemas.microsoft.com/office/drawing/2014/main" id="{686B2CBA-C385-0046-8C27-6D1E89284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696" y="3338480"/>
            <a:ext cx="703677" cy="543977"/>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8257077F-A758-057F-BD75-38F5907C5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282" y="2561629"/>
            <a:ext cx="388985" cy="641004"/>
          </a:xfrm>
          <a:prstGeom prst="rect">
            <a:avLst/>
          </a:prstGeom>
        </p:spPr>
      </p:pic>
      <p:sp>
        <p:nvSpPr>
          <p:cNvPr id="10" name="テキスト ボックス 9">
            <a:extLst>
              <a:ext uri="{FF2B5EF4-FFF2-40B4-BE49-F238E27FC236}">
                <a16:creationId xmlns:a16="http://schemas.microsoft.com/office/drawing/2014/main" id="{CEC89235-EDA7-DF0E-997C-3AE1681D0829}"/>
              </a:ext>
            </a:extLst>
          </p:cNvPr>
          <p:cNvSpPr txBox="1"/>
          <p:nvPr/>
        </p:nvSpPr>
        <p:spPr>
          <a:xfrm>
            <a:off x="385011" y="1016434"/>
            <a:ext cx="10116151" cy="1477328"/>
          </a:xfrm>
          <a:prstGeom prst="rect">
            <a:avLst/>
          </a:prstGeom>
          <a:noFill/>
        </p:spPr>
        <p:txBody>
          <a:bodyPr wrap="square" rtlCol="0">
            <a:spAutoFit/>
          </a:bodyPr>
          <a:lstStyle/>
          <a:p>
            <a:r>
              <a:rPr kumimoji="1" lang="ja-JP" altLang="en-US" dirty="0"/>
              <a:t>人感センサーの</a:t>
            </a:r>
            <a:r>
              <a:rPr kumimoji="1" lang="en-US" altLang="ja-JP" dirty="0"/>
              <a:t>OUT</a:t>
            </a:r>
            <a:r>
              <a:rPr kumimoji="1" lang="ja-JP" altLang="en-US" dirty="0"/>
              <a:t>（</a:t>
            </a:r>
            <a:r>
              <a:rPr kumimoji="1" lang="en-US" altLang="ja-JP" dirty="0"/>
              <a:t>GPIO17</a:t>
            </a:r>
            <a:r>
              <a:rPr kumimoji="1" lang="ja-JP" altLang="en-US" dirty="0"/>
              <a:t>）</a:t>
            </a:r>
            <a:endParaRPr kumimoji="1" lang="en-US" altLang="ja-JP" dirty="0"/>
          </a:p>
          <a:p>
            <a:r>
              <a:rPr lang="en-US" altLang="ja-JP" dirty="0"/>
              <a:t>LED</a:t>
            </a:r>
            <a:r>
              <a:rPr lang="ja-JP" altLang="en-US" dirty="0"/>
              <a:t>の＋（</a:t>
            </a:r>
            <a:r>
              <a:rPr lang="en-US" altLang="ja-JP" dirty="0"/>
              <a:t>GPIO18)</a:t>
            </a:r>
          </a:p>
          <a:p>
            <a:r>
              <a:rPr lang="ja-JP" altLang="en-US" dirty="0"/>
              <a:t>温度センサーの</a:t>
            </a:r>
            <a:r>
              <a:rPr lang="en-US" altLang="ja-JP" dirty="0"/>
              <a:t>DATA(GPIO14)</a:t>
            </a:r>
          </a:p>
          <a:p>
            <a:r>
              <a:rPr kumimoji="1" lang="en-US" altLang="ja-JP" dirty="0"/>
              <a:t>LCD</a:t>
            </a:r>
            <a:r>
              <a:rPr kumimoji="1" lang="ja-JP" altLang="en-US" dirty="0"/>
              <a:t>モジュールの</a:t>
            </a:r>
            <a:r>
              <a:rPr kumimoji="1" lang="en-US" altLang="ja-JP" dirty="0"/>
              <a:t>SDA(GPIO2)</a:t>
            </a:r>
          </a:p>
          <a:p>
            <a:r>
              <a:rPr lang="en-US" altLang="ja-JP" dirty="0"/>
              <a:t>LCD</a:t>
            </a:r>
            <a:r>
              <a:rPr lang="ja-JP" altLang="en-US" dirty="0"/>
              <a:t>モジュールの</a:t>
            </a:r>
            <a:r>
              <a:rPr lang="en-US" altLang="ja-JP" dirty="0"/>
              <a:t>SCI(GPIO3)</a:t>
            </a:r>
            <a:endParaRPr kumimoji="1" lang="ja-JP" altLang="en-US" dirty="0"/>
          </a:p>
        </p:txBody>
      </p:sp>
    </p:spTree>
    <p:extLst>
      <p:ext uri="{BB962C8B-B14F-4D97-AF65-F5344CB8AC3E}">
        <p14:creationId xmlns:p14="http://schemas.microsoft.com/office/powerpoint/2010/main" val="3466854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ECAE8D-5BF4-F219-7A1C-5BF5E8BF60B8}"/>
              </a:ext>
            </a:extLst>
          </p:cNvPr>
          <p:cNvSpPr>
            <a:spLocks noGrp="1"/>
          </p:cNvSpPr>
          <p:nvPr>
            <p:ph type="title"/>
          </p:nvPr>
        </p:nvSpPr>
        <p:spPr>
          <a:xfrm>
            <a:off x="587943" y="153369"/>
            <a:ext cx="10515600" cy="1325563"/>
          </a:xfrm>
        </p:spPr>
        <p:txBody>
          <a:bodyPr/>
          <a:lstStyle/>
          <a:p>
            <a:r>
              <a:rPr kumimoji="1" lang="ja-JP" altLang="en-US" b="1" dirty="0"/>
              <a:t>動作フロー</a:t>
            </a:r>
          </a:p>
        </p:txBody>
      </p:sp>
      <p:sp>
        <p:nvSpPr>
          <p:cNvPr id="6" name="テキスト ボックス 5">
            <a:extLst>
              <a:ext uri="{FF2B5EF4-FFF2-40B4-BE49-F238E27FC236}">
                <a16:creationId xmlns:a16="http://schemas.microsoft.com/office/drawing/2014/main" id="{F8CE311F-988F-64FF-D75C-36C9478C3245}"/>
              </a:ext>
            </a:extLst>
          </p:cNvPr>
          <p:cNvSpPr txBox="1"/>
          <p:nvPr/>
        </p:nvSpPr>
        <p:spPr>
          <a:xfrm>
            <a:off x="544228" y="1606192"/>
            <a:ext cx="3185160" cy="369332"/>
          </a:xfrm>
          <a:prstGeom prst="rect">
            <a:avLst/>
          </a:prstGeom>
          <a:noFill/>
          <a:ln>
            <a:solidFill>
              <a:schemeClr val="tx1"/>
            </a:solidFill>
          </a:ln>
        </p:spPr>
        <p:txBody>
          <a:bodyPr wrap="square" rtlCol="0">
            <a:spAutoFit/>
          </a:bodyPr>
          <a:lstStyle/>
          <a:p>
            <a:r>
              <a:rPr kumimoji="1" lang="ja-JP" altLang="en-US" dirty="0"/>
              <a:t>データを取得する</a:t>
            </a:r>
            <a:r>
              <a:rPr kumimoji="1" lang="en-US" altLang="ja-JP" dirty="0"/>
              <a:t>(Python)</a:t>
            </a:r>
            <a:endParaRPr kumimoji="1" lang="ja-JP" altLang="en-US" dirty="0"/>
          </a:p>
        </p:txBody>
      </p:sp>
      <p:sp>
        <p:nvSpPr>
          <p:cNvPr id="8" name="コンテンツ プレースホルダー 7">
            <a:extLst>
              <a:ext uri="{FF2B5EF4-FFF2-40B4-BE49-F238E27FC236}">
                <a16:creationId xmlns:a16="http://schemas.microsoft.com/office/drawing/2014/main" id="{E300ED18-14F2-C3D6-D67E-DAA4421A420F}"/>
              </a:ext>
            </a:extLst>
          </p:cNvPr>
          <p:cNvSpPr>
            <a:spLocks noGrp="1"/>
          </p:cNvSpPr>
          <p:nvPr>
            <p:ph idx="1"/>
          </p:nvPr>
        </p:nvSpPr>
        <p:spPr>
          <a:xfrm>
            <a:off x="664644" y="3353219"/>
            <a:ext cx="2636520" cy="747144"/>
          </a:xfrm>
          <a:ln>
            <a:solidFill>
              <a:schemeClr val="tx1"/>
            </a:solidFill>
          </a:ln>
        </p:spPr>
        <p:txBody>
          <a:bodyPr>
            <a:normAutofit/>
          </a:bodyPr>
          <a:lstStyle/>
          <a:p>
            <a:pPr marL="0" indent="0">
              <a:buNone/>
            </a:pPr>
            <a:r>
              <a:rPr lang="ja-JP" altLang="en-US" sz="1800" dirty="0"/>
              <a:t>人感センサーで人を検知する</a:t>
            </a:r>
            <a:r>
              <a:rPr lang="en-US" altLang="ja-JP" sz="1800" dirty="0"/>
              <a:t>(Python)</a:t>
            </a:r>
            <a:endParaRPr lang="ja-JP" altLang="en-US" sz="1800" dirty="0"/>
          </a:p>
        </p:txBody>
      </p:sp>
      <p:sp>
        <p:nvSpPr>
          <p:cNvPr id="10" name="テキスト ボックス 9">
            <a:extLst>
              <a:ext uri="{FF2B5EF4-FFF2-40B4-BE49-F238E27FC236}">
                <a16:creationId xmlns:a16="http://schemas.microsoft.com/office/drawing/2014/main" id="{E1C52B7F-DCE8-468D-A517-57704321871B}"/>
              </a:ext>
            </a:extLst>
          </p:cNvPr>
          <p:cNvSpPr txBox="1"/>
          <p:nvPr/>
        </p:nvSpPr>
        <p:spPr>
          <a:xfrm>
            <a:off x="760287" y="5369963"/>
            <a:ext cx="2636520" cy="646331"/>
          </a:xfrm>
          <a:prstGeom prst="rect">
            <a:avLst/>
          </a:prstGeom>
          <a:noFill/>
          <a:ln>
            <a:solidFill>
              <a:schemeClr val="tx1"/>
            </a:solidFill>
          </a:ln>
        </p:spPr>
        <p:txBody>
          <a:bodyPr wrap="square" rtlCol="0">
            <a:spAutoFit/>
          </a:bodyPr>
          <a:lstStyle/>
          <a:p>
            <a:r>
              <a:rPr kumimoji="1" lang="en-US" altLang="ja-JP" dirty="0"/>
              <a:t>LED</a:t>
            </a:r>
            <a:r>
              <a:rPr kumimoji="1" lang="ja-JP" altLang="en-US" dirty="0"/>
              <a:t>を光らせる</a:t>
            </a:r>
            <a:r>
              <a:rPr kumimoji="1" lang="en-US" altLang="ja-JP" dirty="0"/>
              <a:t>(Python)</a:t>
            </a:r>
            <a:endParaRPr kumimoji="1" lang="ja-JP" altLang="en-US" dirty="0"/>
          </a:p>
        </p:txBody>
      </p:sp>
      <p:sp>
        <p:nvSpPr>
          <p:cNvPr id="12" name="テキスト ボックス 11">
            <a:extLst>
              <a:ext uri="{FF2B5EF4-FFF2-40B4-BE49-F238E27FC236}">
                <a16:creationId xmlns:a16="http://schemas.microsoft.com/office/drawing/2014/main" id="{2B2EB93B-EAB9-255F-B104-492776F45A8F}"/>
              </a:ext>
            </a:extLst>
          </p:cNvPr>
          <p:cNvSpPr txBox="1"/>
          <p:nvPr/>
        </p:nvSpPr>
        <p:spPr>
          <a:xfrm>
            <a:off x="4632173" y="2291397"/>
            <a:ext cx="2805363" cy="369332"/>
          </a:xfrm>
          <a:prstGeom prst="rect">
            <a:avLst/>
          </a:prstGeom>
          <a:noFill/>
          <a:ln>
            <a:solidFill>
              <a:schemeClr val="tx1"/>
            </a:solidFill>
          </a:ln>
        </p:spPr>
        <p:txBody>
          <a:bodyPr wrap="square" rtlCol="0">
            <a:spAutoFit/>
          </a:bodyPr>
          <a:lstStyle/>
          <a:p>
            <a:r>
              <a:rPr kumimoji="1" lang="ja-JP" altLang="en-US" dirty="0"/>
              <a:t>温度を計測する</a:t>
            </a:r>
            <a:r>
              <a:rPr kumimoji="1" lang="en-US" altLang="ja-JP" dirty="0"/>
              <a:t>(Python)</a:t>
            </a:r>
            <a:endParaRPr kumimoji="1" lang="ja-JP" altLang="en-US" dirty="0"/>
          </a:p>
        </p:txBody>
      </p:sp>
      <p:sp>
        <p:nvSpPr>
          <p:cNvPr id="13" name="テキスト ボックス 12">
            <a:extLst>
              <a:ext uri="{FF2B5EF4-FFF2-40B4-BE49-F238E27FC236}">
                <a16:creationId xmlns:a16="http://schemas.microsoft.com/office/drawing/2014/main" id="{BFBB3D56-32F8-E8FB-0919-9606E1DACBFC}"/>
              </a:ext>
            </a:extLst>
          </p:cNvPr>
          <p:cNvSpPr txBox="1"/>
          <p:nvPr/>
        </p:nvSpPr>
        <p:spPr>
          <a:xfrm>
            <a:off x="4781950" y="4381937"/>
            <a:ext cx="2805363" cy="646331"/>
          </a:xfrm>
          <a:prstGeom prst="rect">
            <a:avLst/>
          </a:prstGeom>
          <a:noFill/>
          <a:ln>
            <a:solidFill>
              <a:schemeClr val="tx1"/>
            </a:solidFill>
          </a:ln>
        </p:spPr>
        <p:txBody>
          <a:bodyPr wrap="square" rtlCol="0">
            <a:spAutoFit/>
          </a:bodyPr>
          <a:lstStyle/>
          <a:p>
            <a:r>
              <a:rPr kumimoji="1" lang="ja-JP" altLang="en-US" dirty="0"/>
              <a:t>時間データの取得</a:t>
            </a:r>
            <a:r>
              <a:rPr kumimoji="1" lang="en-US" altLang="ja-JP" dirty="0"/>
              <a:t>(Python)</a:t>
            </a:r>
            <a:endParaRPr kumimoji="1" lang="ja-JP" altLang="en-US" dirty="0"/>
          </a:p>
        </p:txBody>
      </p:sp>
      <p:sp>
        <p:nvSpPr>
          <p:cNvPr id="15" name="テキスト ボックス 14">
            <a:extLst>
              <a:ext uri="{FF2B5EF4-FFF2-40B4-BE49-F238E27FC236}">
                <a16:creationId xmlns:a16="http://schemas.microsoft.com/office/drawing/2014/main" id="{4DA95A43-D833-B334-7423-1369EBBCD6D5}"/>
              </a:ext>
            </a:extLst>
          </p:cNvPr>
          <p:cNvSpPr txBox="1"/>
          <p:nvPr/>
        </p:nvSpPr>
        <p:spPr>
          <a:xfrm>
            <a:off x="8787865" y="1552734"/>
            <a:ext cx="2464067" cy="923330"/>
          </a:xfrm>
          <a:prstGeom prst="rect">
            <a:avLst/>
          </a:prstGeom>
          <a:noFill/>
          <a:ln>
            <a:solidFill>
              <a:schemeClr val="tx1"/>
            </a:solidFill>
          </a:ln>
        </p:spPr>
        <p:txBody>
          <a:bodyPr wrap="square" rtlCol="0">
            <a:spAutoFit/>
          </a:bodyPr>
          <a:lstStyle/>
          <a:p>
            <a:r>
              <a:rPr kumimoji="1" lang="en-US" altLang="ja-JP" dirty="0"/>
              <a:t>LCD</a:t>
            </a:r>
            <a:r>
              <a:rPr kumimoji="1" lang="ja-JP" altLang="en-US" dirty="0"/>
              <a:t>モジュールに温度と時刻を表示する</a:t>
            </a:r>
            <a:r>
              <a:rPr kumimoji="1" lang="en-US" altLang="ja-JP" dirty="0"/>
              <a:t>(Python)</a:t>
            </a:r>
            <a:endParaRPr kumimoji="1" lang="ja-JP" altLang="en-US" dirty="0"/>
          </a:p>
        </p:txBody>
      </p:sp>
      <p:sp>
        <p:nvSpPr>
          <p:cNvPr id="16" name="テキスト ボックス 15">
            <a:extLst>
              <a:ext uri="{FF2B5EF4-FFF2-40B4-BE49-F238E27FC236}">
                <a16:creationId xmlns:a16="http://schemas.microsoft.com/office/drawing/2014/main" id="{F2A59B7D-4D56-5E49-2049-33F479697B94}"/>
              </a:ext>
            </a:extLst>
          </p:cNvPr>
          <p:cNvSpPr txBox="1"/>
          <p:nvPr/>
        </p:nvSpPr>
        <p:spPr>
          <a:xfrm>
            <a:off x="8835990" y="3458607"/>
            <a:ext cx="2367815" cy="923330"/>
          </a:xfrm>
          <a:prstGeom prst="rect">
            <a:avLst/>
          </a:prstGeom>
          <a:noFill/>
          <a:ln>
            <a:solidFill>
              <a:schemeClr val="tx1"/>
            </a:solidFill>
          </a:ln>
        </p:spPr>
        <p:txBody>
          <a:bodyPr wrap="square" rtlCol="0">
            <a:spAutoFit/>
          </a:bodyPr>
          <a:lstStyle/>
          <a:p>
            <a:r>
              <a:rPr lang="en-US" altLang="ja-JP" dirty="0"/>
              <a:t>Google</a:t>
            </a:r>
            <a:r>
              <a:rPr lang="ja-JP" altLang="en-US" dirty="0"/>
              <a:t>スプレッドシートに時刻と温度を記録</a:t>
            </a:r>
            <a:r>
              <a:rPr lang="en-US" altLang="ja-JP" dirty="0"/>
              <a:t>(Python)</a:t>
            </a:r>
            <a:endParaRPr kumimoji="1" lang="ja-JP" altLang="en-US" dirty="0"/>
          </a:p>
        </p:txBody>
      </p:sp>
      <p:sp>
        <p:nvSpPr>
          <p:cNvPr id="17" name="テキスト ボックス 16">
            <a:extLst>
              <a:ext uri="{FF2B5EF4-FFF2-40B4-BE49-F238E27FC236}">
                <a16:creationId xmlns:a16="http://schemas.microsoft.com/office/drawing/2014/main" id="{DCFE6235-C5B7-2B60-6AC7-D386C41BB954}"/>
              </a:ext>
            </a:extLst>
          </p:cNvPr>
          <p:cNvSpPr txBox="1"/>
          <p:nvPr/>
        </p:nvSpPr>
        <p:spPr>
          <a:xfrm>
            <a:off x="8884117" y="5369963"/>
            <a:ext cx="2367815" cy="369332"/>
          </a:xfrm>
          <a:prstGeom prst="rect">
            <a:avLst/>
          </a:prstGeom>
          <a:noFill/>
          <a:ln>
            <a:solidFill>
              <a:schemeClr val="tx1"/>
            </a:solidFill>
          </a:ln>
        </p:spPr>
        <p:txBody>
          <a:bodyPr wrap="square" rtlCol="0">
            <a:spAutoFit/>
          </a:bodyPr>
          <a:lstStyle/>
          <a:p>
            <a:r>
              <a:rPr kumimoji="1" lang="en-US" altLang="ja-JP" dirty="0"/>
              <a:t>LED</a:t>
            </a:r>
            <a:r>
              <a:rPr kumimoji="1" lang="ja-JP" altLang="en-US" dirty="0"/>
              <a:t>を消す</a:t>
            </a:r>
            <a:r>
              <a:rPr kumimoji="1" lang="en-US" altLang="ja-JP" dirty="0"/>
              <a:t>(Python)</a:t>
            </a:r>
            <a:endParaRPr kumimoji="1" lang="ja-JP" altLang="en-US" dirty="0"/>
          </a:p>
        </p:txBody>
      </p:sp>
      <p:sp>
        <p:nvSpPr>
          <p:cNvPr id="18" name="矢印: 下 17">
            <a:extLst>
              <a:ext uri="{FF2B5EF4-FFF2-40B4-BE49-F238E27FC236}">
                <a16:creationId xmlns:a16="http://schemas.microsoft.com/office/drawing/2014/main" id="{27634FB5-2347-98ED-F771-FC8F7EA9C015}"/>
              </a:ext>
            </a:extLst>
          </p:cNvPr>
          <p:cNvSpPr/>
          <p:nvPr/>
        </p:nvSpPr>
        <p:spPr>
          <a:xfrm>
            <a:off x="1829000" y="2346397"/>
            <a:ext cx="307808" cy="6778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18">
            <a:extLst>
              <a:ext uri="{FF2B5EF4-FFF2-40B4-BE49-F238E27FC236}">
                <a16:creationId xmlns:a16="http://schemas.microsoft.com/office/drawing/2014/main" id="{1DBB332A-272C-CAD2-80BC-7A3568D410B5}"/>
              </a:ext>
            </a:extLst>
          </p:cNvPr>
          <p:cNvSpPr/>
          <p:nvPr/>
        </p:nvSpPr>
        <p:spPr>
          <a:xfrm>
            <a:off x="1784081" y="4301358"/>
            <a:ext cx="352727" cy="6702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D0EA5454-0CF1-348B-9F25-8A301C98C1AE}"/>
              </a:ext>
            </a:extLst>
          </p:cNvPr>
          <p:cNvSpPr/>
          <p:nvPr/>
        </p:nvSpPr>
        <p:spPr>
          <a:xfrm rot="12703266">
            <a:off x="3929896" y="2983988"/>
            <a:ext cx="320848" cy="19957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481F80F9-D80A-C9A5-4F44-20E44F18C06B}"/>
              </a:ext>
            </a:extLst>
          </p:cNvPr>
          <p:cNvSpPr/>
          <p:nvPr/>
        </p:nvSpPr>
        <p:spPr>
          <a:xfrm>
            <a:off x="6025415" y="3154775"/>
            <a:ext cx="328536" cy="10676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9CB06883-21BF-6290-C23A-F990F6270D35}"/>
              </a:ext>
            </a:extLst>
          </p:cNvPr>
          <p:cNvSpPr/>
          <p:nvPr/>
        </p:nvSpPr>
        <p:spPr>
          <a:xfrm rot="12598251">
            <a:off x="7901487" y="2568761"/>
            <a:ext cx="354906" cy="1708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73332071-33B1-B595-88C8-E7A83235ACE0}"/>
              </a:ext>
            </a:extLst>
          </p:cNvPr>
          <p:cNvSpPr/>
          <p:nvPr/>
        </p:nvSpPr>
        <p:spPr>
          <a:xfrm>
            <a:off x="9803929" y="2636003"/>
            <a:ext cx="431935" cy="7343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167A8403-05AA-0CC2-6066-D7F7DDB7EA7A}"/>
              </a:ext>
            </a:extLst>
          </p:cNvPr>
          <p:cNvSpPr/>
          <p:nvPr/>
        </p:nvSpPr>
        <p:spPr>
          <a:xfrm>
            <a:off x="9855975" y="4552784"/>
            <a:ext cx="327841"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897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E3ECB-226B-1369-D889-4C64DB1E1023}"/>
              </a:ext>
            </a:extLst>
          </p:cNvPr>
          <p:cNvSpPr>
            <a:spLocks noGrp="1"/>
          </p:cNvSpPr>
          <p:nvPr>
            <p:ph type="title"/>
          </p:nvPr>
        </p:nvSpPr>
        <p:spPr/>
        <p:txBody>
          <a:bodyPr/>
          <a:lstStyle/>
          <a:p>
            <a:r>
              <a:rPr kumimoji="1" lang="ja-JP" altLang="en-US" b="1" dirty="0"/>
              <a:t>使用したデバイス</a:t>
            </a:r>
          </a:p>
        </p:txBody>
      </p:sp>
      <p:sp>
        <p:nvSpPr>
          <p:cNvPr id="3" name="コンテンツ プレースホルダー 2">
            <a:extLst>
              <a:ext uri="{FF2B5EF4-FFF2-40B4-BE49-F238E27FC236}">
                <a16:creationId xmlns:a16="http://schemas.microsoft.com/office/drawing/2014/main" id="{63A78CD0-3A91-9367-81DA-60B8F0CE7A28}"/>
              </a:ext>
            </a:extLst>
          </p:cNvPr>
          <p:cNvSpPr>
            <a:spLocks noGrp="1"/>
          </p:cNvSpPr>
          <p:nvPr>
            <p:ph idx="1"/>
          </p:nvPr>
        </p:nvSpPr>
        <p:spPr/>
        <p:txBody>
          <a:bodyPr/>
          <a:lstStyle/>
          <a:p>
            <a:r>
              <a:rPr lang="ja-JP" altLang="en-US" dirty="0"/>
              <a:t>人感センサー </a:t>
            </a:r>
            <a:endParaRPr lang="en-US" altLang="ja-JP" dirty="0"/>
          </a:p>
          <a:p>
            <a:r>
              <a:rPr lang="en-US" altLang="ja-JP" dirty="0"/>
              <a:t>LED </a:t>
            </a:r>
          </a:p>
          <a:p>
            <a:r>
              <a:rPr lang="ja-JP" altLang="en-US" dirty="0"/>
              <a:t>温度センサー </a:t>
            </a:r>
            <a:endParaRPr lang="en-US" altLang="ja-JP" dirty="0"/>
          </a:p>
          <a:p>
            <a:r>
              <a:rPr lang="en-US" altLang="ja-JP" dirty="0"/>
              <a:t>LCD </a:t>
            </a:r>
            <a:r>
              <a:rPr lang="ja-JP" altLang="en-US" dirty="0"/>
              <a:t>モジュール  </a:t>
            </a:r>
            <a:endParaRPr kumimoji="1" lang="ja-JP" altLang="en-US" dirty="0"/>
          </a:p>
        </p:txBody>
      </p:sp>
    </p:spTree>
    <p:extLst>
      <p:ext uri="{BB962C8B-B14F-4D97-AF65-F5344CB8AC3E}">
        <p14:creationId xmlns:p14="http://schemas.microsoft.com/office/powerpoint/2010/main" val="20553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28B05-4A17-4B49-2B85-AE4A3D10302F}"/>
              </a:ext>
            </a:extLst>
          </p:cNvPr>
          <p:cNvSpPr>
            <a:spLocks noGrp="1"/>
          </p:cNvSpPr>
          <p:nvPr>
            <p:ph type="title"/>
          </p:nvPr>
        </p:nvSpPr>
        <p:spPr>
          <a:xfrm>
            <a:off x="838200" y="156650"/>
            <a:ext cx="10515600" cy="1325563"/>
          </a:xfrm>
        </p:spPr>
        <p:txBody>
          <a:bodyPr/>
          <a:lstStyle/>
          <a:p>
            <a:r>
              <a:rPr lang="ja-JP" altLang="en-US" b="1" i="0" dirty="0">
                <a:solidFill>
                  <a:srgbClr val="212529"/>
                </a:solidFill>
                <a:effectLst/>
                <a:latin typeface="-apple-system"/>
              </a:rPr>
              <a:t>作品の創造的な点</a:t>
            </a:r>
            <a:endParaRPr kumimoji="1" lang="ja-JP" altLang="en-US" b="1" dirty="0"/>
          </a:p>
        </p:txBody>
      </p:sp>
      <p:sp>
        <p:nvSpPr>
          <p:cNvPr id="3" name="コンテンツ プレースホルダー 2">
            <a:extLst>
              <a:ext uri="{FF2B5EF4-FFF2-40B4-BE49-F238E27FC236}">
                <a16:creationId xmlns:a16="http://schemas.microsoft.com/office/drawing/2014/main" id="{3F832849-FA8E-C479-8F38-C4FBB1D733AD}"/>
              </a:ext>
            </a:extLst>
          </p:cNvPr>
          <p:cNvSpPr>
            <a:spLocks noGrp="1"/>
          </p:cNvSpPr>
          <p:nvPr>
            <p:ph idx="1"/>
          </p:nvPr>
        </p:nvSpPr>
        <p:spPr>
          <a:xfrm>
            <a:off x="286640" y="1706580"/>
            <a:ext cx="4936958" cy="859823"/>
          </a:xfrm>
        </p:spPr>
        <p:txBody>
          <a:bodyPr>
            <a:normAutofit fontScale="92500" lnSpcReduction="20000"/>
          </a:bodyPr>
          <a:lstStyle/>
          <a:p>
            <a:pPr marL="0" indent="0">
              <a:buNone/>
            </a:pPr>
            <a:r>
              <a:rPr kumimoji="1" lang="ja-JP" altLang="en-US" dirty="0"/>
              <a:t>人感センサーの使用</a:t>
            </a:r>
            <a:endParaRPr kumimoji="1" lang="en-US" altLang="ja-JP" dirty="0"/>
          </a:p>
          <a:p>
            <a:pPr marL="0" indent="0">
              <a:buNone/>
            </a:pPr>
            <a:r>
              <a:rPr lang="en-US" altLang="ja-JP" dirty="0" err="1"/>
              <a:t>pigpio</a:t>
            </a:r>
            <a:r>
              <a:rPr lang="ja-JP" altLang="en-US" dirty="0"/>
              <a:t>ライブラリの利用</a:t>
            </a:r>
            <a:endParaRPr kumimoji="1" lang="ja-JP" altLang="en-US" dirty="0"/>
          </a:p>
        </p:txBody>
      </p:sp>
      <p:pic>
        <p:nvPicPr>
          <p:cNvPr id="5" name="図 4" descr="パソコンの画面&#10;&#10;中程度の精度で自動的に生成された説明">
            <a:extLst>
              <a:ext uri="{FF2B5EF4-FFF2-40B4-BE49-F238E27FC236}">
                <a16:creationId xmlns:a16="http://schemas.microsoft.com/office/drawing/2014/main" id="{114EEFD7-145E-5304-7CB8-E731C4556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5" y="3210244"/>
            <a:ext cx="5944115" cy="3647756"/>
          </a:xfrm>
          <a:prstGeom prst="rect">
            <a:avLst/>
          </a:prstGeom>
        </p:spPr>
      </p:pic>
      <p:pic>
        <p:nvPicPr>
          <p:cNvPr id="9" name="図 8" descr="グラフィカル ユーザー インターフェイス, アプリケーション, テーブル, Excel&#10;&#10;自動的に生成された説明">
            <a:extLst>
              <a:ext uri="{FF2B5EF4-FFF2-40B4-BE49-F238E27FC236}">
                <a16:creationId xmlns:a16="http://schemas.microsoft.com/office/drawing/2014/main" id="{84EB039D-44E3-7C8F-CB6F-F0F9912C072E}"/>
              </a:ext>
            </a:extLst>
          </p:cNvPr>
          <p:cNvPicPr>
            <a:picLocks noChangeAspect="1"/>
          </p:cNvPicPr>
          <p:nvPr/>
        </p:nvPicPr>
        <p:blipFill rotWithShape="1">
          <a:blip r:embed="rId3">
            <a:extLst>
              <a:ext uri="{28A0092B-C50C-407E-A947-70E740481C1C}">
                <a14:useLocalDpi xmlns:a14="http://schemas.microsoft.com/office/drawing/2010/main" val="0"/>
              </a:ext>
            </a:extLst>
          </a:blip>
          <a:srcRect l="3535" t="10386" r="60842" b="50000"/>
          <a:stretch/>
        </p:blipFill>
        <p:spPr>
          <a:xfrm>
            <a:off x="6914865" y="3072989"/>
            <a:ext cx="4438935" cy="2776670"/>
          </a:xfrm>
          <a:prstGeom prst="rect">
            <a:avLst/>
          </a:prstGeom>
        </p:spPr>
      </p:pic>
      <p:sp>
        <p:nvSpPr>
          <p:cNvPr id="10" name="テキスト ボックス 9">
            <a:extLst>
              <a:ext uri="{FF2B5EF4-FFF2-40B4-BE49-F238E27FC236}">
                <a16:creationId xmlns:a16="http://schemas.microsoft.com/office/drawing/2014/main" id="{F2BDBC18-7917-05B5-5075-E74BBA3356EF}"/>
              </a:ext>
            </a:extLst>
          </p:cNvPr>
          <p:cNvSpPr txBox="1"/>
          <p:nvPr/>
        </p:nvSpPr>
        <p:spPr>
          <a:xfrm>
            <a:off x="6391175" y="1365420"/>
            <a:ext cx="5197641" cy="830997"/>
          </a:xfrm>
          <a:prstGeom prst="rect">
            <a:avLst/>
          </a:prstGeom>
          <a:noFill/>
        </p:spPr>
        <p:txBody>
          <a:bodyPr wrap="square" rtlCol="0">
            <a:spAutoFit/>
          </a:bodyPr>
          <a:lstStyle/>
          <a:p>
            <a:r>
              <a:rPr kumimoji="1" lang="ja-JP" altLang="en-US" sz="2400" dirty="0"/>
              <a:t>ラズベリーパイから</a:t>
            </a:r>
            <a:r>
              <a:rPr kumimoji="1" lang="en-US" altLang="ja-JP" sz="2400" dirty="0"/>
              <a:t>Google</a:t>
            </a:r>
            <a:r>
              <a:rPr kumimoji="1" lang="ja-JP" altLang="en-US" sz="2400" dirty="0"/>
              <a:t>スプレッドシートへのデータの書き込み</a:t>
            </a:r>
          </a:p>
        </p:txBody>
      </p:sp>
      <p:sp>
        <p:nvSpPr>
          <p:cNvPr id="11" name="テキスト ボックス 10">
            <a:extLst>
              <a:ext uri="{FF2B5EF4-FFF2-40B4-BE49-F238E27FC236}">
                <a16:creationId xmlns:a16="http://schemas.microsoft.com/office/drawing/2014/main" id="{9C02FD00-FEBF-749F-8C1D-79FD7B3E429F}"/>
              </a:ext>
            </a:extLst>
          </p:cNvPr>
          <p:cNvSpPr txBox="1"/>
          <p:nvPr/>
        </p:nvSpPr>
        <p:spPr>
          <a:xfrm>
            <a:off x="286640" y="2703657"/>
            <a:ext cx="3551722" cy="369332"/>
          </a:xfrm>
          <a:prstGeom prst="rect">
            <a:avLst/>
          </a:prstGeom>
          <a:noFill/>
        </p:spPr>
        <p:txBody>
          <a:bodyPr wrap="square" rtlCol="0">
            <a:spAutoFit/>
          </a:bodyPr>
          <a:lstStyle/>
          <a:p>
            <a:r>
              <a:rPr lang="en-US" altLang="ja-JP" dirty="0">
                <a:solidFill>
                  <a:srgbClr val="FF0000"/>
                </a:solidFill>
              </a:rPr>
              <a:t>i</a:t>
            </a:r>
            <a:r>
              <a:rPr kumimoji="1" lang="en-US" altLang="ja-JP" dirty="0">
                <a:solidFill>
                  <a:srgbClr val="FF0000"/>
                </a:solidFill>
              </a:rPr>
              <a:t>mport</a:t>
            </a:r>
            <a:r>
              <a:rPr kumimoji="1" lang="en-US" altLang="ja-JP" dirty="0"/>
              <a:t> </a:t>
            </a:r>
            <a:r>
              <a:rPr kumimoji="1" lang="en-US" altLang="ja-JP" dirty="0" err="1"/>
              <a:t>pigpio</a:t>
            </a:r>
            <a:endParaRPr kumimoji="1" lang="ja-JP" altLang="en-US" dirty="0"/>
          </a:p>
        </p:txBody>
      </p:sp>
      <p:sp>
        <p:nvSpPr>
          <p:cNvPr id="12" name="テキスト ボックス 11">
            <a:extLst>
              <a:ext uri="{FF2B5EF4-FFF2-40B4-BE49-F238E27FC236}">
                <a16:creationId xmlns:a16="http://schemas.microsoft.com/office/drawing/2014/main" id="{5901A2ED-4FC5-08CB-6EDA-91EEA5AC170A}"/>
              </a:ext>
            </a:extLst>
          </p:cNvPr>
          <p:cNvSpPr txBox="1"/>
          <p:nvPr/>
        </p:nvSpPr>
        <p:spPr>
          <a:xfrm>
            <a:off x="7170822" y="2460171"/>
            <a:ext cx="2608446" cy="369332"/>
          </a:xfrm>
          <a:prstGeom prst="rect">
            <a:avLst/>
          </a:prstGeom>
          <a:noFill/>
        </p:spPr>
        <p:txBody>
          <a:bodyPr wrap="square" rtlCol="0">
            <a:spAutoFit/>
          </a:bodyPr>
          <a:lstStyle/>
          <a:p>
            <a:r>
              <a:rPr lang="en-US" altLang="ja-JP" dirty="0">
                <a:solidFill>
                  <a:srgbClr val="FF0000"/>
                </a:solidFill>
              </a:rPr>
              <a:t>i</a:t>
            </a:r>
            <a:r>
              <a:rPr kumimoji="1" lang="en-US" altLang="ja-JP" dirty="0">
                <a:solidFill>
                  <a:srgbClr val="FF0000"/>
                </a:solidFill>
              </a:rPr>
              <a:t>mport </a:t>
            </a:r>
            <a:r>
              <a:rPr kumimoji="1" lang="en-US" altLang="ja-JP" dirty="0" err="1"/>
              <a:t>gspread</a:t>
            </a:r>
            <a:endParaRPr kumimoji="1" lang="ja-JP" altLang="en-US" dirty="0"/>
          </a:p>
        </p:txBody>
      </p:sp>
    </p:spTree>
    <p:extLst>
      <p:ext uri="{BB962C8B-B14F-4D97-AF65-F5344CB8AC3E}">
        <p14:creationId xmlns:p14="http://schemas.microsoft.com/office/powerpoint/2010/main" val="3064822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A117D-FA0F-ED52-E68C-6DBD458AEBFA}"/>
              </a:ext>
            </a:extLst>
          </p:cNvPr>
          <p:cNvSpPr>
            <a:spLocks noGrp="1"/>
          </p:cNvSpPr>
          <p:nvPr>
            <p:ph type="title"/>
          </p:nvPr>
        </p:nvSpPr>
        <p:spPr>
          <a:xfrm>
            <a:off x="174057" y="158423"/>
            <a:ext cx="3627922" cy="1213418"/>
          </a:xfrm>
        </p:spPr>
        <p:txBody>
          <a:bodyPr/>
          <a:lstStyle/>
          <a:p>
            <a:r>
              <a:rPr kumimoji="1" lang="ja-JP" altLang="en-US" b="1" dirty="0"/>
              <a:t>デモの動画</a:t>
            </a:r>
          </a:p>
        </p:txBody>
      </p:sp>
      <p:pic>
        <p:nvPicPr>
          <p:cNvPr id="8" name="___">
            <a:hlinkClick r:id="" action="ppaction://media"/>
            <a:extLst>
              <a:ext uri="{FF2B5EF4-FFF2-40B4-BE49-F238E27FC236}">
                <a16:creationId xmlns:a16="http://schemas.microsoft.com/office/drawing/2014/main" id="{E6945C53-92A3-3EDA-C3C7-A157C3E35D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76850" y="93988"/>
            <a:ext cx="6420051" cy="6764011"/>
          </a:xfrm>
        </p:spPr>
      </p:pic>
    </p:spTree>
    <p:extLst>
      <p:ext uri="{BB962C8B-B14F-4D97-AF65-F5344CB8AC3E}">
        <p14:creationId xmlns:p14="http://schemas.microsoft.com/office/powerpoint/2010/main" val="151409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660</Words>
  <Application>Microsoft Office PowerPoint</Application>
  <PresentationFormat>ワイド画面</PresentationFormat>
  <Paragraphs>60</Paragraphs>
  <Slides>13</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-apple-system</vt:lpstr>
      <vt:lpstr>Hiragino Kaku Gothic ProN</vt:lpstr>
      <vt:lpstr>游ゴシック</vt:lpstr>
      <vt:lpstr>游ゴシック Light</vt:lpstr>
      <vt:lpstr>Arial</vt:lpstr>
      <vt:lpstr>Office テーマ</vt:lpstr>
      <vt:lpstr>タイムレコーダー</vt:lpstr>
      <vt:lpstr>動機</vt:lpstr>
      <vt:lpstr>目的</vt:lpstr>
      <vt:lpstr>機能の仕様</vt:lpstr>
      <vt:lpstr>システム構成</vt:lpstr>
      <vt:lpstr>動作フロー</vt:lpstr>
      <vt:lpstr>使用したデバイス</vt:lpstr>
      <vt:lpstr>作品の創造的な点</vt:lpstr>
      <vt:lpstr>デモの動画</vt:lpstr>
      <vt:lpstr>コード</vt:lpstr>
      <vt:lpstr>コード</vt:lpstr>
      <vt:lpstr>参考文献</vt:lpstr>
      <vt:lpstr>参考文献（続き）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タイムレコーダー</dc:title>
  <dc:creator>s1290191 稲葉旦将</dc:creator>
  <cp:lastModifiedBy>s1290191 稲葉旦将</cp:lastModifiedBy>
  <cp:revision>5</cp:revision>
  <dcterms:created xsi:type="dcterms:W3CDTF">2023-07-17T15:28:32Z</dcterms:created>
  <dcterms:modified xsi:type="dcterms:W3CDTF">2023-07-17T21:19:47Z</dcterms:modified>
</cp:coreProperties>
</file>